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6858000" cx="12192000"/>
  <p:notesSz cx="6858000" cy="9144000"/>
  <p:embeddedFontLst>
    <p:embeddedFont>
      <p:font typeface="Montserrat SemiBold"/>
      <p:regular r:id="rId18"/>
      <p:bold r:id="rId19"/>
      <p:italic r:id="rId20"/>
      <p:boldItalic r:id="rId21"/>
    </p:embeddedFont>
    <p:embeddedFont>
      <p:font typeface="Poppins"/>
      <p:regular r:id="rId22"/>
      <p:bold r:id="rId23"/>
      <p:italic r:id="rId24"/>
      <p:boldItalic r:id="rId25"/>
    </p:embeddedFont>
    <p:embeddedFont>
      <p:font typeface="Montserrat"/>
      <p:regular r:id="rId26"/>
      <p:bold r:id="rId27"/>
      <p:italic r:id="rId28"/>
      <p:boldItalic r:id="rId29"/>
    </p:embeddedFont>
    <p:embeddedFont>
      <p:font typeface="Montserrat Medium"/>
      <p:regular r:id="rId30"/>
      <p:bold r:id="rId31"/>
      <p:italic r:id="rId32"/>
      <p:boldItalic r:id="rId33"/>
    </p:embeddedFont>
    <p:embeddedFont>
      <p:font typeface="Montserrat ExtraBold"/>
      <p:bold r:id="rId34"/>
      <p:boldItalic r:id="rId35"/>
    </p:embeddedFont>
    <p:embeddedFont>
      <p:font typeface="Poppins SemiBold"/>
      <p:regular r:id="rId36"/>
      <p:bold r:id="rId37"/>
      <p:italic r:id="rId38"/>
      <p:boldItalic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7378">
          <p15:clr>
            <a:srgbClr val="A4A3A4"/>
          </p15:clr>
        </p15:guide>
        <p15:guide id="4" pos="302">
          <p15:clr>
            <a:srgbClr val="A4A3A4"/>
          </p15:clr>
        </p15:guide>
        <p15:guide id="5" orient="horz" pos="278">
          <p15:clr>
            <a:srgbClr val="A4A3A4"/>
          </p15:clr>
        </p15:guide>
        <p15:guide id="6" orient="horz" pos="4020">
          <p15:clr>
            <a:srgbClr val="A4A3A4"/>
          </p15:clr>
        </p15:guide>
        <p15:guide id="7" pos="2639">
          <p15:clr>
            <a:srgbClr val="747775"/>
          </p15:clr>
        </p15:guide>
      </p15:sldGuideLst>
    </p:ext>
    <p:ext uri="GoogleSlidesCustomDataVersion2">
      <go:slidesCustomData xmlns:go="http://customooxmlschemas.google.com/" r:id="rId40" roundtripDataSignature="AMtx7mhXEUfwo92jaz4hWq2MDT3Qgr/cs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  <p:guide pos="7378"/>
        <p:guide pos="302"/>
        <p:guide pos="278" orient="horz"/>
        <p:guide pos="4020" orient="horz"/>
        <p:guide pos="2639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customschemas.google.com/relationships/presentationmetadata" Target="metadata"/><Relationship Id="rId20" Type="http://schemas.openxmlformats.org/officeDocument/2006/relationships/font" Target="fonts/MontserratSemiBold-italic.fntdata"/><Relationship Id="rId22" Type="http://schemas.openxmlformats.org/officeDocument/2006/relationships/font" Target="fonts/Poppins-regular.fntdata"/><Relationship Id="rId21" Type="http://schemas.openxmlformats.org/officeDocument/2006/relationships/font" Target="fonts/MontserratSemiBold-boldItalic.fntdata"/><Relationship Id="rId24" Type="http://schemas.openxmlformats.org/officeDocument/2006/relationships/font" Target="fonts/Poppins-italic.fntdata"/><Relationship Id="rId23" Type="http://schemas.openxmlformats.org/officeDocument/2006/relationships/font" Target="fonts/Poppins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ontserrat-regular.fntdata"/><Relationship Id="rId25" Type="http://schemas.openxmlformats.org/officeDocument/2006/relationships/font" Target="fonts/Poppins-boldItalic.fntdata"/><Relationship Id="rId28" Type="http://schemas.openxmlformats.org/officeDocument/2006/relationships/font" Target="fonts/Montserrat-italic.fntdata"/><Relationship Id="rId27" Type="http://schemas.openxmlformats.org/officeDocument/2006/relationships/font" Target="fonts/Montserrat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ontserrat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MontserratMedium-bold.fntdata"/><Relationship Id="rId30" Type="http://schemas.openxmlformats.org/officeDocument/2006/relationships/font" Target="fonts/MontserratMedium-regular.fntdata"/><Relationship Id="rId11" Type="http://schemas.openxmlformats.org/officeDocument/2006/relationships/slide" Target="slides/slide6.xml"/><Relationship Id="rId33" Type="http://schemas.openxmlformats.org/officeDocument/2006/relationships/font" Target="fonts/MontserratMedium-boldItalic.fntdata"/><Relationship Id="rId10" Type="http://schemas.openxmlformats.org/officeDocument/2006/relationships/slide" Target="slides/slide5.xml"/><Relationship Id="rId32" Type="http://schemas.openxmlformats.org/officeDocument/2006/relationships/font" Target="fonts/MontserratMedium-italic.fntdata"/><Relationship Id="rId13" Type="http://schemas.openxmlformats.org/officeDocument/2006/relationships/slide" Target="slides/slide8.xml"/><Relationship Id="rId35" Type="http://schemas.openxmlformats.org/officeDocument/2006/relationships/font" Target="fonts/MontserratExtraBold-boldItalic.fntdata"/><Relationship Id="rId12" Type="http://schemas.openxmlformats.org/officeDocument/2006/relationships/slide" Target="slides/slide7.xml"/><Relationship Id="rId34" Type="http://schemas.openxmlformats.org/officeDocument/2006/relationships/font" Target="fonts/MontserratExtraBold-bold.fntdata"/><Relationship Id="rId15" Type="http://schemas.openxmlformats.org/officeDocument/2006/relationships/slide" Target="slides/slide10.xml"/><Relationship Id="rId37" Type="http://schemas.openxmlformats.org/officeDocument/2006/relationships/font" Target="fonts/PoppinsSemiBold-bold.fntdata"/><Relationship Id="rId14" Type="http://schemas.openxmlformats.org/officeDocument/2006/relationships/slide" Target="slides/slide9.xml"/><Relationship Id="rId36" Type="http://schemas.openxmlformats.org/officeDocument/2006/relationships/font" Target="fonts/PoppinsSemiBold-regular.fntdata"/><Relationship Id="rId17" Type="http://schemas.openxmlformats.org/officeDocument/2006/relationships/slide" Target="slides/slide12.xml"/><Relationship Id="rId39" Type="http://schemas.openxmlformats.org/officeDocument/2006/relationships/font" Target="fonts/PoppinsSemiBold-boldItalic.fntdata"/><Relationship Id="rId16" Type="http://schemas.openxmlformats.org/officeDocument/2006/relationships/slide" Target="slides/slide11.xml"/><Relationship Id="rId38" Type="http://schemas.openxmlformats.org/officeDocument/2006/relationships/font" Target="fonts/PoppinsSemiBold-italic.fntdata"/><Relationship Id="rId19" Type="http://schemas.openxmlformats.org/officeDocument/2006/relationships/font" Target="fonts/MontserratSemiBold-bold.fntdata"/><Relationship Id="rId18" Type="http://schemas.openxmlformats.org/officeDocument/2006/relationships/font" Target="fonts/MontserratSemiBold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6" name="Google Shape;76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b3fbce1b3c_0_2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7" name="Google Shape;157;g2b3fbce1b3c_0_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b3fbce1b3c_0_12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6" name="Google Shape;166;g2b3fbce1b3c_0_1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5" name="Google Shape;175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8" name="Google Shape;88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7" name="Google Shape;97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5" name="Google Shape;105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3" name="Google Shape;113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3" name="Google Shape;123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b3fbce1b3c_0_4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2" name="Google Shape;132;g2b3fbce1b3c_0_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b3fbce1b3c_0_5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1" name="Google Shape;141;g2b3fbce1b3c_0_5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0" name="Google Shape;150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Title Slide">
  <p:cSld name="9_Title Slid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13"/>
          <p:cNvSpPr/>
          <p:nvPr>
            <p:ph idx="2" type="pic"/>
          </p:nvPr>
        </p:nvSpPr>
        <p:spPr>
          <a:xfrm>
            <a:off x="4189413" y="0"/>
            <a:ext cx="8002587" cy="685800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Title Slide">
  <p:cSld name="3_Title Slide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22"/>
          <p:cNvSpPr/>
          <p:nvPr>
            <p:ph idx="2" type="pic"/>
          </p:nvPr>
        </p:nvSpPr>
        <p:spPr>
          <a:xfrm>
            <a:off x="6896100" y="0"/>
            <a:ext cx="5295900" cy="685800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Title Slide">
  <p:cSld name="4_Title Slide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23"/>
          <p:cNvSpPr/>
          <p:nvPr>
            <p:ph idx="2" type="pic"/>
          </p:nvPr>
        </p:nvSpPr>
        <p:spPr>
          <a:xfrm>
            <a:off x="0" y="1"/>
            <a:ext cx="12192000" cy="422910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Title Slide">
  <p:cSld name="5_Title Slide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24"/>
          <p:cNvSpPr/>
          <p:nvPr>
            <p:ph idx="2" type="pic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Title Slide">
  <p:cSld name="10_Title Slide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5"/>
          <p:cNvSpPr/>
          <p:nvPr>
            <p:ph idx="2" type="pic"/>
          </p:nvPr>
        </p:nvSpPr>
        <p:spPr>
          <a:xfrm>
            <a:off x="6224588" y="595312"/>
            <a:ext cx="5395912" cy="5667375"/>
          </a:xfrm>
          <a:prstGeom prst="roundRect">
            <a:avLst>
              <a:gd fmla="val 1536" name="adj"/>
            </a:avLst>
          </a:prstGeom>
          <a:solidFill>
            <a:srgbClr val="D8D8D8"/>
          </a:solidFill>
          <a:ln>
            <a:noFill/>
          </a:ln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_Title Slide">
  <p:cSld name="15_Title Slide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26"/>
          <p:cNvSpPr/>
          <p:nvPr>
            <p:ph idx="2" type="pic"/>
          </p:nvPr>
        </p:nvSpPr>
        <p:spPr>
          <a:xfrm>
            <a:off x="0" y="0"/>
            <a:ext cx="4900613" cy="685800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_Title Slide">
  <p:cSld name="20_Title Slide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7"/>
          <p:cNvSpPr/>
          <p:nvPr>
            <p:ph idx="2" type="pic"/>
          </p:nvPr>
        </p:nvSpPr>
        <p:spPr>
          <a:xfrm>
            <a:off x="8204451" y="2273300"/>
            <a:ext cx="3508124" cy="3192463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42" name="Google Shape;42;p27"/>
          <p:cNvSpPr/>
          <p:nvPr>
            <p:ph idx="3" type="pic"/>
          </p:nvPr>
        </p:nvSpPr>
        <p:spPr>
          <a:xfrm>
            <a:off x="477837" y="2273300"/>
            <a:ext cx="3484563" cy="3192463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43" name="Google Shape;43;p27"/>
          <p:cNvSpPr/>
          <p:nvPr>
            <p:ph idx="4" type="pic"/>
          </p:nvPr>
        </p:nvSpPr>
        <p:spPr>
          <a:xfrm>
            <a:off x="4341813" y="2281238"/>
            <a:ext cx="3506787" cy="3192463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1_Title Slide">
  <p:cSld name="21_Title Slide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8"/>
          <p:cNvSpPr/>
          <p:nvPr>
            <p:ph idx="2" type="pic"/>
          </p:nvPr>
        </p:nvSpPr>
        <p:spPr>
          <a:xfrm>
            <a:off x="166688" y="174625"/>
            <a:ext cx="3839730" cy="3119438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46" name="Google Shape;46;p28"/>
          <p:cNvSpPr/>
          <p:nvPr>
            <p:ph idx="3" type="pic"/>
          </p:nvPr>
        </p:nvSpPr>
        <p:spPr>
          <a:xfrm>
            <a:off x="4171950" y="174625"/>
            <a:ext cx="3848100" cy="3119438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47" name="Google Shape;47;p28"/>
          <p:cNvSpPr/>
          <p:nvPr>
            <p:ph idx="4" type="pic"/>
          </p:nvPr>
        </p:nvSpPr>
        <p:spPr>
          <a:xfrm>
            <a:off x="6096000" y="3429000"/>
            <a:ext cx="6096000" cy="342900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_Title Slide">
  <p:cSld name="22_Title Slide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29"/>
          <p:cNvSpPr/>
          <p:nvPr>
            <p:ph idx="2" type="pic"/>
          </p:nvPr>
        </p:nvSpPr>
        <p:spPr>
          <a:xfrm>
            <a:off x="14287" y="0"/>
            <a:ext cx="4608513" cy="685800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50" name="Google Shape;50;p29"/>
          <p:cNvSpPr/>
          <p:nvPr>
            <p:ph idx="3" type="pic"/>
          </p:nvPr>
        </p:nvSpPr>
        <p:spPr>
          <a:xfrm>
            <a:off x="5259388" y="3524250"/>
            <a:ext cx="3100388" cy="2295525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51" name="Google Shape;51;p29"/>
          <p:cNvSpPr/>
          <p:nvPr>
            <p:ph idx="4" type="pic"/>
          </p:nvPr>
        </p:nvSpPr>
        <p:spPr>
          <a:xfrm>
            <a:off x="8570913" y="3524250"/>
            <a:ext cx="3100388" cy="2295525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_Title Slide">
  <p:cSld name="23_Title Slide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30"/>
          <p:cNvSpPr/>
          <p:nvPr>
            <p:ph idx="2" type="pic"/>
          </p:nvPr>
        </p:nvSpPr>
        <p:spPr>
          <a:xfrm>
            <a:off x="496888" y="590550"/>
            <a:ext cx="2506662" cy="5676900"/>
          </a:xfrm>
          <a:prstGeom prst="roundRect">
            <a:avLst>
              <a:gd fmla="val 1744" name="adj"/>
            </a:avLst>
          </a:prstGeom>
          <a:solidFill>
            <a:srgbClr val="D8D8D8"/>
          </a:solidFill>
          <a:ln>
            <a:noFill/>
          </a:ln>
        </p:spPr>
      </p:sp>
      <p:sp>
        <p:nvSpPr>
          <p:cNvPr id="54" name="Google Shape;54;p30"/>
          <p:cNvSpPr/>
          <p:nvPr>
            <p:ph idx="3" type="pic"/>
          </p:nvPr>
        </p:nvSpPr>
        <p:spPr>
          <a:xfrm>
            <a:off x="3117850" y="590550"/>
            <a:ext cx="2506662" cy="5676900"/>
          </a:xfrm>
          <a:prstGeom prst="roundRect">
            <a:avLst>
              <a:gd fmla="val 1744" name="adj"/>
            </a:avLst>
          </a:prstGeom>
          <a:solidFill>
            <a:srgbClr val="D8D8D8"/>
          </a:solidFill>
          <a:ln>
            <a:noFill/>
          </a:ln>
        </p:spPr>
      </p:sp>
      <p:sp>
        <p:nvSpPr>
          <p:cNvPr id="55" name="Google Shape;55;p30"/>
          <p:cNvSpPr/>
          <p:nvPr>
            <p:ph idx="4" type="pic"/>
          </p:nvPr>
        </p:nvSpPr>
        <p:spPr>
          <a:xfrm>
            <a:off x="5734050" y="590550"/>
            <a:ext cx="2486025" cy="5676900"/>
          </a:xfrm>
          <a:prstGeom prst="roundRect">
            <a:avLst>
              <a:gd fmla="val 1620" name="adj"/>
            </a:avLst>
          </a:prstGeom>
          <a:solidFill>
            <a:srgbClr val="D8D8D8"/>
          </a:solidFill>
          <a:ln>
            <a:noFill/>
          </a:ln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4_Title Slide">
  <p:cSld name="24_Title Slide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31"/>
          <p:cNvSpPr/>
          <p:nvPr>
            <p:ph idx="2" type="pic"/>
          </p:nvPr>
        </p:nvSpPr>
        <p:spPr>
          <a:xfrm>
            <a:off x="479425" y="3429000"/>
            <a:ext cx="5616575" cy="295275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58" name="Google Shape;58;p31"/>
          <p:cNvSpPr/>
          <p:nvPr>
            <p:ph idx="3" type="pic"/>
          </p:nvPr>
        </p:nvSpPr>
        <p:spPr>
          <a:xfrm>
            <a:off x="6096000" y="512763"/>
            <a:ext cx="5616575" cy="2916237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>
  <p:cSld name="1_Title Slide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14"/>
          <p:cNvSpPr/>
          <p:nvPr>
            <p:ph idx="2" type="pic"/>
          </p:nvPr>
        </p:nvSpPr>
        <p:spPr>
          <a:xfrm>
            <a:off x="8250238" y="10886"/>
            <a:ext cx="3941762" cy="6847114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14" name="Google Shape;14;p14"/>
          <p:cNvSpPr/>
          <p:nvPr>
            <p:ph idx="3" type="pic"/>
          </p:nvPr>
        </p:nvSpPr>
        <p:spPr>
          <a:xfrm>
            <a:off x="7150100" y="1057275"/>
            <a:ext cx="2651125" cy="4759325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_Title Slide">
  <p:cSld name="17_Title Slide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32"/>
          <p:cNvSpPr/>
          <p:nvPr>
            <p:ph idx="2" type="pic"/>
          </p:nvPr>
        </p:nvSpPr>
        <p:spPr>
          <a:xfrm>
            <a:off x="479425" y="2070100"/>
            <a:ext cx="3479800" cy="245745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61" name="Google Shape;61;p32"/>
          <p:cNvSpPr/>
          <p:nvPr>
            <p:ph idx="3" type="pic"/>
          </p:nvPr>
        </p:nvSpPr>
        <p:spPr>
          <a:xfrm>
            <a:off x="4362450" y="2070100"/>
            <a:ext cx="3489325" cy="245745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62" name="Google Shape;62;p32"/>
          <p:cNvSpPr/>
          <p:nvPr>
            <p:ph idx="4" type="pic"/>
          </p:nvPr>
        </p:nvSpPr>
        <p:spPr>
          <a:xfrm>
            <a:off x="8223250" y="2070100"/>
            <a:ext cx="3489325" cy="245745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9_Title Slide">
  <p:cSld name="19_Title Slide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33"/>
          <p:cNvSpPr/>
          <p:nvPr>
            <p:ph idx="2" type="pic"/>
          </p:nvPr>
        </p:nvSpPr>
        <p:spPr>
          <a:xfrm>
            <a:off x="6884988" y="0"/>
            <a:ext cx="4283075" cy="685800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Title Slide">
  <p:cSld name="11_Title Slide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4"/>
          <p:cNvSpPr/>
          <p:nvPr>
            <p:ph idx="2" type="pic"/>
          </p:nvPr>
        </p:nvSpPr>
        <p:spPr>
          <a:xfrm>
            <a:off x="477838" y="714375"/>
            <a:ext cx="3260725" cy="4708525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67" name="Google Shape;67;p34"/>
          <p:cNvSpPr/>
          <p:nvPr>
            <p:ph idx="3" type="pic"/>
          </p:nvPr>
        </p:nvSpPr>
        <p:spPr>
          <a:xfrm>
            <a:off x="3922713" y="714375"/>
            <a:ext cx="3260725" cy="4708525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Title Slide">
  <p:cSld name="12_Title Slide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5"/>
          <p:cNvSpPr/>
          <p:nvPr>
            <p:ph idx="2" type="pic"/>
          </p:nvPr>
        </p:nvSpPr>
        <p:spPr>
          <a:xfrm>
            <a:off x="479425" y="0"/>
            <a:ext cx="5943600" cy="4354513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Title Slide">
  <p:cSld name="14_Title Slide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36"/>
          <p:cNvSpPr/>
          <p:nvPr>
            <p:ph idx="2" type="pic"/>
          </p:nvPr>
        </p:nvSpPr>
        <p:spPr>
          <a:xfrm>
            <a:off x="3798887" y="2043113"/>
            <a:ext cx="4625975" cy="2963862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Title Slide">
  <p:cSld name="7_Title Slide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7"/>
          <p:cNvSpPr/>
          <p:nvPr>
            <p:ph idx="2" type="pic"/>
          </p:nvPr>
        </p:nvSpPr>
        <p:spPr>
          <a:xfrm>
            <a:off x="4065588" y="2584451"/>
            <a:ext cx="4067175" cy="2211388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_Title Slide">
  <p:cSld name="16_Title Slid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5"/>
          <p:cNvSpPr/>
          <p:nvPr>
            <p:ph idx="2" type="pic"/>
          </p:nvPr>
        </p:nvSpPr>
        <p:spPr>
          <a:xfrm>
            <a:off x="301625" y="334963"/>
            <a:ext cx="4270375" cy="6240462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_Title Slide">
  <p:cSld name="18_Title Slide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6"/>
          <p:cNvSpPr/>
          <p:nvPr>
            <p:ph idx="2" type="pic"/>
          </p:nvPr>
        </p:nvSpPr>
        <p:spPr>
          <a:xfrm>
            <a:off x="479425" y="806450"/>
            <a:ext cx="2690813" cy="2573337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19" name="Google Shape;19;p16"/>
          <p:cNvSpPr/>
          <p:nvPr>
            <p:ph idx="3" type="pic"/>
          </p:nvPr>
        </p:nvSpPr>
        <p:spPr>
          <a:xfrm>
            <a:off x="479425" y="3478212"/>
            <a:ext cx="2690813" cy="2573337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20" name="Google Shape;20;p16"/>
          <p:cNvSpPr/>
          <p:nvPr>
            <p:ph idx="4" type="pic"/>
          </p:nvPr>
        </p:nvSpPr>
        <p:spPr>
          <a:xfrm>
            <a:off x="3249613" y="806450"/>
            <a:ext cx="2987674" cy="5245099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_Title Slide">
  <p:cSld name="13_Title Slide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8"/>
          <p:cNvSpPr/>
          <p:nvPr>
            <p:ph idx="2" type="pic"/>
          </p:nvPr>
        </p:nvSpPr>
        <p:spPr>
          <a:xfrm>
            <a:off x="0" y="0"/>
            <a:ext cx="3790950" cy="685800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Title Slide">
  <p:cSld name="6_Title Slide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19"/>
          <p:cNvSpPr/>
          <p:nvPr>
            <p:ph idx="2" type="pic"/>
          </p:nvPr>
        </p:nvSpPr>
        <p:spPr>
          <a:xfrm>
            <a:off x="7531100" y="1304925"/>
            <a:ext cx="2846388" cy="5946775"/>
          </a:xfrm>
          <a:prstGeom prst="roundRect">
            <a:avLst>
              <a:gd fmla="val 12194" name="adj"/>
            </a:avLst>
          </a:prstGeom>
          <a:solidFill>
            <a:srgbClr val="D8D8D8"/>
          </a:solidFill>
          <a:ln>
            <a:noFill/>
          </a:ln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Title Slide">
  <p:cSld name="8_Title Slide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20"/>
          <p:cNvSpPr/>
          <p:nvPr>
            <p:ph idx="2" type="pic"/>
          </p:nvPr>
        </p:nvSpPr>
        <p:spPr>
          <a:xfrm>
            <a:off x="8445500" y="1038225"/>
            <a:ext cx="2366963" cy="5033963"/>
          </a:xfrm>
          <a:prstGeom prst="roundRect">
            <a:avLst>
              <a:gd fmla="val 12755" name="adj"/>
            </a:avLst>
          </a:prstGeom>
          <a:solidFill>
            <a:srgbClr val="D8D8D8"/>
          </a:solidFill>
          <a:ln>
            <a:noFill/>
          </a:ln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itle Slide">
  <p:cSld name="2_Title Slide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21"/>
          <p:cNvSpPr/>
          <p:nvPr>
            <p:ph idx="2" type="pic"/>
          </p:nvPr>
        </p:nvSpPr>
        <p:spPr>
          <a:xfrm>
            <a:off x="0" y="0"/>
            <a:ext cx="12192000" cy="4710113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theme" Target="../theme/theme2.xml"/><Relationship Id="rId25" Type="http://schemas.openxmlformats.org/officeDocument/2006/relationships/slideLayout" Target="../slideLayouts/slideLayout25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9.png"/><Relationship Id="rId5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jpg"/><Relationship Id="rId4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jpg"/><Relationship Id="rId4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jpg"/><Relationship Id="rId4" Type="http://schemas.openxmlformats.org/officeDocument/2006/relationships/image" Target="../media/image8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jpg"/><Relationship Id="rId4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jpg"/><Relationship Id="rId4" Type="http://schemas.openxmlformats.org/officeDocument/2006/relationships/hyperlink" Target="http://www.jambojet.com/" TargetMode="External"/><Relationship Id="rId5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jpg"/><Relationship Id="rId4" Type="http://schemas.openxmlformats.org/officeDocument/2006/relationships/image" Target="../media/image15.jpg"/><Relationship Id="rId5" Type="http://schemas.openxmlformats.org/officeDocument/2006/relationships/image" Target="../media/image14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"/>
          <p:cNvSpPr/>
          <p:nvPr/>
        </p:nvSpPr>
        <p:spPr>
          <a:xfrm>
            <a:off x="2293200" y="0"/>
            <a:ext cx="98988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" name="Google Shape;79;p1"/>
          <p:cNvSpPr/>
          <p:nvPr/>
        </p:nvSpPr>
        <p:spPr>
          <a:xfrm>
            <a:off x="0" y="0"/>
            <a:ext cx="9898800" cy="6858000"/>
          </a:xfrm>
          <a:prstGeom prst="rect">
            <a:avLst/>
          </a:prstGeom>
          <a:solidFill>
            <a:srgbClr val="DF006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AA208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0" name="Google Shape;80;p1"/>
          <p:cNvPicPr preferRelativeResize="0"/>
          <p:nvPr/>
        </p:nvPicPr>
        <p:blipFill rotWithShape="1">
          <a:blip r:embed="rId3">
            <a:alphaModFix amt="23000"/>
          </a:blip>
          <a:srcRect b="16488" l="14594" r="18393" t="34983"/>
          <a:stretch/>
        </p:blipFill>
        <p:spPr>
          <a:xfrm>
            <a:off x="-24162" y="0"/>
            <a:ext cx="9784776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"/>
          <p:cNvSpPr/>
          <p:nvPr/>
        </p:nvSpPr>
        <p:spPr>
          <a:xfrm>
            <a:off x="678835" y="4241413"/>
            <a:ext cx="6199200" cy="7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en-US" sz="17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By: </a:t>
            </a:r>
            <a:r>
              <a:rPr b="0" i="0" lang="en-US" sz="17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Mwenda Mugambi </a:t>
            </a:r>
            <a:r>
              <a:rPr b="1" i="0" lang="en-US" sz="1700" u="none" cap="none" strike="noStrike">
                <a:solidFill>
                  <a:srgbClr val="FFDD00"/>
                </a:solidFill>
                <a:latin typeface="Montserrat"/>
                <a:ea typeface="Montserrat"/>
                <a:cs typeface="Montserrat"/>
                <a:sym typeface="Montserrat"/>
              </a:rPr>
              <a:t>| </a:t>
            </a:r>
            <a:r>
              <a:rPr b="0" i="0" lang="en-US" sz="17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Frank Kiptoo</a:t>
            </a:r>
            <a:r>
              <a:rPr b="0" i="0" lang="en-US" sz="1700" u="none" cap="none" strike="noStrike">
                <a:solidFill>
                  <a:srgbClr val="FFDD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r>
              <a:rPr b="1" i="0" lang="en-US" sz="1700" u="none" cap="none" strike="noStrike">
                <a:solidFill>
                  <a:srgbClr val="FFDD00"/>
                </a:solidFill>
                <a:latin typeface="Montserrat"/>
                <a:ea typeface="Montserrat"/>
                <a:cs typeface="Montserrat"/>
                <a:sym typeface="Montserrat"/>
              </a:rPr>
              <a:t>|</a:t>
            </a:r>
            <a:r>
              <a:rPr b="0" i="0" lang="en-US" sz="1700" u="none" cap="none" strike="noStrike">
                <a:solidFill>
                  <a:srgbClr val="FFDD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r>
              <a:rPr b="0" i="0" lang="en-US" sz="17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Yvonne Kamari</a:t>
            </a:r>
            <a:r>
              <a:rPr b="1" i="0" lang="en-US" sz="17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i="0" lang="en-US" sz="1700" u="none" cap="none" strike="noStrike">
                <a:solidFill>
                  <a:srgbClr val="FFDD00"/>
                </a:solidFill>
                <a:latin typeface="Montserrat"/>
                <a:ea typeface="Montserrat"/>
                <a:cs typeface="Montserrat"/>
                <a:sym typeface="Montserrat"/>
              </a:rPr>
              <a:t>| </a:t>
            </a:r>
            <a:r>
              <a:rPr b="0" i="0" lang="en-US" sz="17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Julliet Iswana </a:t>
            </a:r>
            <a:r>
              <a:rPr b="1" i="0" lang="en-US" sz="1700" u="none" cap="none" strike="noStrike">
                <a:solidFill>
                  <a:srgbClr val="FFDD00"/>
                </a:solidFill>
                <a:latin typeface="Montserrat"/>
                <a:ea typeface="Montserrat"/>
                <a:cs typeface="Montserrat"/>
                <a:sym typeface="Montserrat"/>
              </a:rPr>
              <a:t>| </a:t>
            </a:r>
            <a:r>
              <a:rPr b="0" i="0" lang="en-US" sz="17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Sylvester Magunda </a:t>
            </a:r>
            <a:r>
              <a:rPr b="1" i="0" lang="en-US" sz="1700" u="none" cap="none" strike="noStrike">
                <a:solidFill>
                  <a:srgbClr val="FFDD00"/>
                </a:solidFill>
                <a:latin typeface="Montserrat"/>
                <a:ea typeface="Montserrat"/>
                <a:cs typeface="Montserrat"/>
                <a:sym typeface="Montserrat"/>
              </a:rPr>
              <a:t>|</a:t>
            </a:r>
            <a:r>
              <a:rPr b="0" i="0" lang="en-US" sz="17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Trevor Mwangi</a:t>
            </a:r>
            <a:endParaRPr b="0" i="0" sz="1700" u="none" cap="none" strike="noStrike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82" name="Google Shape;82;p1"/>
          <p:cNvSpPr txBox="1"/>
          <p:nvPr/>
        </p:nvSpPr>
        <p:spPr>
          <a:xfrm>
            <a:off x="596210" y="2860725"/>
            <a:ext cx="59085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3600" u="none" cap="none" strike="noStrike">
                <a:solidFill>
                  <a:srgbClr val="FFDD0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Web Traffic Prediction </a:t>
            </a:r>
            <a:endParaRPr b="0" i="0" sz="3600" u="none" cap="none" strike="noStrike">
              <a:solidFill>
                <a:srgbClr val="FFDD00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marR="0" rtl="0" algn="l">
              <a:lnSpc>
                <a:spcPct val="70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3600" u="none" cap="none" strike="noStrike">
                <a:solidFill>
                  <a:srgbClr val="FFDD0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for Enhanced Revenue.</a:t>
            </a:r>
            <a:endParaRPr b="0" i="0" sz="3600" u="none" cap="none" strike="noStrike">
              <a:solidFill>
                <a:srgbClr val="FFDD00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83" name="Google Shape;83;p1"/>
          <p:cNvPicPr preferRelativeResize="0"/>
          <p:nvPr/>
        </p:nvPicPr>
        <p:blipFill rotWithShape="1">
          <a:blip r:embed="rId4">
            <a:alphaModFix/>
          </a:blip>
          <a:srcRect b="17720" l="0" r="0" t="17721"/>
          <a:stretch/>
        </p:blipFill>
        <p:spPr>
          <a:xfrm>
            <a:off x="1700634" y="1338525"/>
            <a:ext cx="3501900" cy="953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4" name="Google Shape;84;p1"/>
          <p:cNvCxnSpPr/>
          <p:nvPr/>
        </p:nvCxnSpPr>
        <p:spPr>
          <a:xfrm>
            <a:off x="678835" y="4062125"/>
            <a:ext cx="55455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85" name="Google Shape;85;p1"/>
          <p:cNvPicPr preferRelativeResize="0"/>
          <p:nvPr/>
        </p:nvPicPr>
        <p:blipFill rotWithShape="1">
          <a:blip r:embed="rId5">
            <a:alphaModFix/>
          </a:blip>
          <a:srcRect b="10580" l="-2466" r="11109" t="10580"/>
          <a:stretch/>
        </p:blipFill>
        <p:spPr>
          <a:xfrm>
            <a:off x="5969725" y="-1065475"/>
            <a:ext cx="5398149" cy="7923476"/>
          </a:xfrm>
          <a:prstGeom prst="rect">
            <a:avLst/>
          </a:prstGeom>
          <a:noFill/>
          <a:ln>
            <a:noFill/>
          </a:ln>
          <a:effectLst>
            <a:outerShdw blurRad="514350" rotWithShape="0" algn="bl" dist="266700">
              <a:srgbClr val="000000">
                <a:alpha val="20784"/>
              </a:srgbClr>
            </a:outerShdw>
          </a:effec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g2b3fbce1b3c_0_27"/>
          <p:cNvPicPr preferRelativeResize="0"/>
          <p:nvPr/>
        </p:nvPicPr>
        <p:blipFill rotWithShape="1">
          <a:blip r:embed="rId3">
            <a:alphaModFix amt="24000"/>
          </a:blip>
          <a:srcRect b="6447" l="-877" r="0" t="8380"/>
          <a:stretch/>
        </p:blipFill>
        <p:spPr>
          <a:xfrm>
            <a:off x="-53712" y="0"/>
            <a:ext cx="12299426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g2b3fbce1b3c_0_27"/>
          <p:cNvSpPr/>
          <p:nvPr/>
        </p:nvSpPr>
        <p:spPr>
          <a:xfrm>
            <a:off x="0" y="-103500"/>
            <a:ext cx="2899500" cy="6961500"/>
          </a:xfrm>
          <a:prstGeom prst="rect">
            <a:avLst/>
          </a:prstGeom>
          <a:solidFill>
            <a:srgbClr val="DF006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g2b3fbce1b3c_0_27"/>
          <p:cNvSpPr txBox="1"/>
          <p:nvPr/>
        </p:nvSpPr>
        <p:spPr>
          <a:xfrm>
            <a:off x="3129256" y="581775"/>
            <a:ext cx="47988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i="0" lang="en-US" sz="3600" u="none" cap="none" strike="noStrike">
                <a:solidFill>
                  <a:srgbClr val="DF006E"/>
                </a:solidFill>
                <a:latin typeface="Montserrat"/>
                <a:ea typeface="Montserrat"/>
                <a:cs typeface="Montserrat"/>
                <a:sym typeface="Montserrat"/>
              </a:rPr>
              <a:t>Recommendations</a:t>
            </a:r>
            <a:endParaRPr b="1" i="0" sz="3600" u="none" cap="none" strike="noStrike">
              <a:solidFill>
                <a:srgbClr val="DF006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2" name="Google Shape;162;g2b3fbce1b3c_0_27"/>
          <p:cNvSpPr txBox="1"/>
          <p:nvPr/>
        </p:nvSpPr>
        <p:spPr>
          <a:xfrm>
            <a:off x="3231131" y="1416525"/>
            <a:ext cx="8604000" cy="48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1.  Facebook Prophet Model for Forecasting:</a:t>
            </a:r>
            <a:endParaRPr b="1"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lang="en-US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Implement the Facebook Prophet model for accurate web traffic predictions.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lang="en-US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Use forecasts to identify peak traffic periods for dynamic ad placement and pricing.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2.  Marketing and Communication Strategy:</a:t>
            </a:r>
            <a:endParaRPr b="1"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lang="en-US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Align marketing with Jambojet's event calendar, focusing on peak travel times and holidays.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lang="en-US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Plan campaigns in advance to build anticipation.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lang="en-US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Use social media and email marketing for promoting deals during low seasons.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3.  Promotion and Event-Driven Marketing:</a:t>
            </a:r>
            <a:endParaRPr b="1"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lang="en-US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Coordinate ad campaigns with peak travel periods and promotional events.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lang="en-US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Partner with tourism boards and travel agencies for joint promotions.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lang="en-US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Use real-time marketing strategies during high traffic periods.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4.  Segmentation and Targeted Advertising:</a:t>
            </a:r>
            <a:endParaRPr b="1"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lang="en-US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Analyze different user segments for tailored advertising.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lang="en-US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Offer personalized promotions, like targeting international travelers during winter.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3" name="Google Shape;163;g2b3fbce1b3c_0_27"/>
          <p:cNvPicPr preferRelativeResize="0"/>
          <p:nvPr/>
        </p:nvPicPr>
        <p:blipFill rotWithShape="1">
          <a:blip r:embed="rId4">
            <a:alphaModFix amt="46000"/>
          </a:blip>
          <a:srcRect b="0" l="0" r="26702" t="19211"/>
          <a:stretch/>
        </p:blipFill>
        <p:spPr>
          <a:xfrm>
            <a:off x="0" y="-103500"/>
            <a:ext cx="2899499" cy="6961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g2b3fbce1b3c_0_122"/>
          <p:cNvPicPr preferRelativeResize="0"/>
          <p:nvPr/>
        </p:nvPicPr>
        <p:blipFill rotWithShape="1">
          <a:blip r:embed="rId3">
            <a:alphaModFix amt="24000"/>
          </a:blip>
          <a:srcRect b="6447" l="-877" r="0" t="8380"/>
          <a:stretch/>
        </p:blipFill>
        <p:spPr>
          <a:xfrm>
            <a:off x="-53712" y="0"/>
            <a:ext cx="12299426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g2b3fbce1b3c_0_122"/>
          <p:cNvSpPr/>
          <p:nvPr/>
        </p:nvSpPr>
        <p:spPr>
          <a:xfrm>
            <a:off x="0" y="-103500"/>
            <a:ext cx="2899500" cy="6961500"/>
          </a:xfrm>
          <a:prstGeom prst="rect">
            <a:avLst/>
          </a:prstGeom>
          <a:solidFill>
            <a:srgbClr val="DF006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g2b3fbce1b3c_0_122"/>
          <p:cNvSpPr txBox="1"/>
          <p:nvPr/>
        </p:nvSpPr>
        <p:spPr>
          <a:xfrm>
            <a:off x="3427689" y="723175"/>
            <a:ext cx="47988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lang="en-US" sz="3500">
                <a:solidFill>
                  <a:srgbClr val="DF006E"/>
                </a:solidFill>
                <a:latin typeface="Montserrat"/>
                <a:ea typeface="Montserrat"/>
                <a:cs typeface="Montserrat"/>
                <a:sym typeface="Montserrat"/>
              </a:rPr>
              <a:t>Cont..</a:t>
            </a:r>
            <a:endParaRPr b="1" i="0" sz="3500" u="none" cap="none" strike="noStrike">
              <a:solidFill>
                <a:srgbClr val="DF006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1" name="Google Shape;171;g2b3fbce1b3c_0_122"/>
          <p:cNvSpPr txBox="1"/>
          <p:nvPr/>
        </p:nvSpPr>
        <p:spPr>
          <a:xfrm>
            <a:off x="3371814" y="1601513"/>
            <a:ext cx="8397900" cy="453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5.   Dynamic Ad Space Pricing:</a:t>
            </a:r>
            <a:endParaRPr b="1"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lang="en-US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Adopt a dynamic pricing strategy based on seasonality trends.</a:t>
            </a:r>
            <a:endParaRPr b="1"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6.   Advertiser Dashboard and Real-Time Insights:</a:t>
            </a:r>
            <a:endParaRPr b="1"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lang="en-US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Introduce a dashboard for real-time ad performance and web traffic insights.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lang="en-US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Allow advertisers to adjust campaigns based on data-driven insights.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7.   Enhancing User Experience:</a:t>
            </a:r>
            <a:endParaRPr b="1"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lang="en-US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Optimize the website for peak traffic times to prevent slowdowns.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lang="en-US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Incorporate user feedback for continual improvement.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8.   Response to External Factors:</a:t>
            </a:r>
            <a:endParaRPr b="1"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lang="en-US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Monitor external factors impacting web traffic.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lang="en-US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Develop contingency plans for unexpected travel pattern changes due to global events.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sz="15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2" name="Google Shape;172;g2b3fbce1b3c_0_122"/>
          <p:cNvPicPr preferRelativeResize="0"/>
          <p:nvPr/>
        </p:nvPicPr>
        <p:blipFill rotWithShape="1">
          <a:blip r:embed="rId4">
            <a:alphaModFix amt="42000"/>
          </a:blip>
          <a:srcRect b="0" l="7902" r="0" t="0"/>
          <a:stretch/>
        </p:blipFill>
        <p:spPr>
          <a:xfrm>
            <a:off x="1" y="-51750"/>
            <a:ext cx="2899499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1"/>
          <p:cNvSpPr/>
          <p:nvPr/>
        </p:nvSpPr>
        <p:spPr>
          <a:xfrm>
            <a:off x="-36150" y="0"/>
            <a:ext cx="12264300" cy="6858000"/>
          </a:xfrm>
          <a:prstGeom prst="rect">
            <a:avLst/>
          </a:prstGeom>
          <a:solidFill>
            <a:srgbClr val="AA208E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8" name="Google Shape;178;p11"/>
          <p:cNvPicPr preferRelativeResize="0"/>
          <p:nvPr/>
        </p:nvPicPr>
        <p:blipFill rotWithShape="1">
          <a:blip r:embed="rId3">
            <a:alphaModFix amt="40000"/>
          </a:blip>
          <a:srcRect b="17076" l="8917" r="7589" t="34396"/>
          <a:stretch/>
        </p:blipFill>
        <p:spPr>
          <a:xfrm flipH="1">
            <a:off x="0" y="0"/>
            <a:ext cx="12192000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11"/>
          <p:cNvSpPr txBox="1"/>
          <p:nvPr/>
        </p:nvSpPr>
        <p:spPr>
          <a:xfrm>
            <a:off x="1199456" y="2497976"/>
            <a:ext cx="9793200" cy="18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00"/>
              <a:buFont typeface="Arial"/>
              <a:buNone/>
            </a:pPr>
            <a:r>
              <a:rPr b="0" i="0" lang="en-US" sz="11500" u="none" cap="none" strike="noStrike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THANK </a:t>
            </a:r>
            <a:r>
              <a:rPr b="0" i="0" lang="en-US" sz="11500" u="none" cap="none" strike="noStrike">
                <a:solidFill>
                  <a:srgbClr val="FFDD00"/>
                </a:solidFill>
                <a:latin typeface="Poppins"/>
                <a:ea typeface="Poppins"/>
                <a:cs typeface="Poppins"/>
                <a:sym typeface="Poppins"/>
              </a:rPr>
              <a:t>YOU</a:t>
            </a:r>
            <a:endParaRPr b="0" i="0" sz="1400" u="none" cap="none" strike="noStrike">
              <a:solidFill>
                <a:srgbClr val="FFDD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11"/>
          <p:cNvSpPr/>
          <p:nvPr/>
        </p:nvSpPr>
        <p:spPr>
          <a:xfrm>
            <a:off x="479400" y="6027150"/>
            <a:ext cx="11233200" cy="3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By: </a:t>
            </a:r>
            <a:r>
              <a:rPr b="0" i="0" lang="en-US" sz="16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Mwenda Mugambi </a:t>
            </a:r>
            <a:r>
              <a:rPr b="1" i="0" lang="en-US" sz="1600" u="none" cap="none" strike="noStrike">
                <a:solidFill>
                  <a:srgbClr val="FFDD00"/>
                </a:solidFill>
                <a:latin typeface="Montserrat"/>
                <a:ea typeface="Montserrat"/>
                <a:cs typeface="Montserrat"/>
                <a:sym typeface="Montserrat"/>
              </a:rPr>
              <a:t>| </a:t>
            </a:r>
            <a:r>
              <a:rPr b="0" i="0" lang="en-US" sz="16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Frank Kiptoo</a:t>
            </a:r>
            <a:r>
              <a:rPr b="0" i="0" lang="en-US" sz="1600" u="none" cap="none" strike="noStrike">
                <a:solidFill>
                  <a:srgbClr val="FFDD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r>
              <a:rPr b="1" i="0" lang="en-US" sz="1600" u="none" cap="none" strike="noStrike">
                <a:solidFill>
                  <a:srgbClr val="FFDD00"/>
                </a:solidFill>
                <a:latin typeface="Montserrat"/>
                <a:ea typeface="Montserrat"/>
                <a:cs typeface="Montserrat"/>
                <a:sym typeface="Montserrat"/>
              </a:rPr>
              <a:t>|</a:t>
            </a:r>
            <a:r>
              <a:rPr b="0" i="0" lang="en-US" sz="1600" u="none" cap="none" strike="noStrike">
                <a:solidFill>
                  <a:srgbClr val="FFDD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r>
              <a:rPr b="0" i="0" lang="en-US" sz="16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Yvonne Kamari</a:t>
            </a:r>
            <a:r>
              <a:rPr b="1" i="0" lang="en-US" sz="16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i="0" lang="en-US" sz="1600" u="none" cap="none" strike="noStrike">
                <a:solidFill>
                  <a:srgbClr val="FFDD00"/>
                </a:solidFill>
                <a:latin typeface="Montserrat"/>
                <a:ea typeface="Montserrat"/>
                <a:cs typeface="Montserrat"/>
                <a:sym typeface="Montserrat"/>
              </a:rPr>
              <a:t>| </a:t>
            </a:r>
            <a:r>
              <a:rPr b="0" i="0" lang="en-US" sz="16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Julliet Iswana </a:t>
            </a:r>
            <a:r>
              <a:rPr b="1" i="0" lang="en-US" sz="1600" u="none" cap="none" strike="noStrike">
                <a:solidFill>
                  <a:srgbClr val="FFDD00"/>
                </a:solidFill>
                <a:latin typeface="Montserrat"/>
                <a:ea typeface="Montserrat"/>
                <a:cs typeface="Montserrat"/>
                <a:sym typeface="Montserrat"/>
              </a:rPr>
              <a:t>| </a:t>
            </a:r>
            <a:r>
              <a:rPr b="0" i="0" lang="en-US" sz="16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Sylvester Magunda </a:t>
            </a:r>
            <a:r>
              <a:rPr b="1" i="0" lang="en-US" sz="1600" u="none" cap="none" strike="noStrike">
                <a:solidFill>
                  <a:srgbClr val="FFDD00"/>
                </a:solidFill>
                <a:latin typeface="Montserrat"/>
                <a:ea typeface="Montserrat"/>
                <a:cs typeface="Montserrat"/>
                <a:sym typeface="Montserrat"/>
              </a:rPr>
              <a:t>|</a:t>
            </a:r>
            <a:r>
              <a:rPr b="0" i="0" lang="en-US" sz="16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Trevor Mwangi</a:t>
            </a:r>
            <a:endParaRPr b="0" i="0" sz="1600" u="none" cap="none" strike="noStrike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181" name="Google Shape;181;p11"/>
          <p:cNvCxnSpPr/>
          <p:nvPr/>
        </p:nvCxnSpPr>
        <p:spPr>
          <a:xfrm>
            <a:off x="2194900" y="4451900"/>
            <a:ext cx="79926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2"/>
          <p:cNvPicPr preferRelativeResize="0"/>
          <p:nvPr/>
        </p:nvPicPr>
        <p:blipFill rotWithShape="1">
          <a:blip r:embed="rId3">
            <a:alphaModFix amt="24000"/>
          </a:blip>
          <a:srcRect b="6447" l="-877" r="0" t="8380"/>
          <a:stretch/>
        </p:blipFill>
        <p:spPr>
          <a:xfrm>
            <a:off x="-107437" y="0"/>
            <a:ext cx="12299426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2"/>
          <p:cNvSpPr/>
          <p:nvPr/>
        </p:nvSpPr>
        <p:spPr>
          <a:xfrm>
            <a:off x="9772500" y="0"/>
            <a:ext cx="2419500" cy="6858000"/>
          </a:xfrm>
          <a:prstGeom prst="rect">
            <a:avLst/>
          </a:prstGeom>
          <a:solidFill>
            <a:srgbClr val="DF006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2"/>
          <p:cNvSpPr txBox="1"/>
          <p:nvPr/>
        </p:nvSpPr>
        <p:spPr>
          <a:xfrm>
            <a:off x="724750" y="1233450"/>
            <a:ext cx="6726000" cy="10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600" u="none" cap="none" strike="noStrike">
                <a:solidFill>
                  <a:srgbClr val="DF006E"/>
                </a:solidFill>
                <a:latin typeface="Montserrat"/>
                <a:ea typeface="Montserrat"/>
                <a:cs typeface="Montserrat"/>
                <a:sym typeface="Montserrat"/>
              </a:rPr>
              <a:t>Business Overview</a:t>
            </a:r>
            <a:endParaRPr b="1" i="0" sz="3600" u="none" cap="none" strike="noStrike">
              <a:solidFill>
                <a:srgbClr val="DF006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100"/>
              <a:buNone/>
            </a:pPr>
            <a:r>
              <a:rPr b="1" lang="en-US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Jambojet:</a:t>
            </a:r>
            <a:r>
              <a:rPr b="1" lang="en-US" sz="1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Leading Low-Cost Airline in East Africa.</a:t>
            </a:r>
            <a:endParaRPr b="1" sz="3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3" name="Google Shape;93;p2"/>
          <p:cNvSpPr txBox="1"/>
          <p:nvPr/>
        </p:nvSpPr>
        <p:spPr>
          <a:xfrm>
            <a:off x="564225" y="2525550"/>
            <a:ext cx="7250400" cy="30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Montserrat"/>
              <a:buChar char="•"/>
            </a:pPr>
            <a:r>
              <a:rPr b="1" lang="en-US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Key Strength: </a:t>
            </a:r>
            <a:r>
              <a:rPr lang="en-US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Preferred choice for cost-conscious travelers, emphasizing in the East African region.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Montserrat"/>
              <a:buChar char="•"/>
            </a:pPr>
            <a:r>
              <a:rPr b="1" lang="en-US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Market Position: </a:t>
            </a:r>
            <a:r>
              <a:rPr lang="en-US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Dominant player in the aviation industry, known for budget-friendly and reliable air travel.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Montserrat"/>
              <a:buChar char="•"/>
            </a:pPr>
            <a:r>
              <a:rPr b="1" lang="en-US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Market Share: </a:t>
            </a:r>
            <a:r>
              <a:rPr b="1" lang="en-US" sz="1800">
                <a:solidFill>
                  <a:srgbClr val="DF006E"/>
                </a:solidFill>
                <a:latin typeface="Montserrat"/>
                <a:ea typeface="Montserrat"/>
                <a:cs typeface="Montserrat"/>
                <a:sym typeface="Montserrat"/>
              </a:rPr>
              <a:t>54+%</a:t>
            </a:r>
            <a:r>
              <a:rPr b="1" lang="en-US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 domestic air travel.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Montserrat"/>
              <a:buChar char="•"/>
            </a:pPr>
            <a:r>
              <a:rPr b="1" lang="en-US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Awards: </a:t>
            </a:r>
            <a:r>
              <a:rPr lang="en-US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Won Africa's Leading Low-Cost Airline at the World Travel Awards in </a:t>
            </a:r>
            <a:r>
              <a:rPr b="1" lang="en-US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2022 </a:t>
            </a:r>
            <a:r>
              <a:rPr lang="en-US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and</a:t>
            </a:r>
            <a:r>
              <a:rPr b="1" lang="en-US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2023.</a:t>
            </a:r>
            <a:endParaRPr b="1"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Montserrat"/>
              <a:buChar char="•"/>
            </a:pPr>
            <a:r>
              <a:rPr b="1" lang="en-US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Diversification: Launched advertising product in 2018, </a:t>
            </a:r>
            <a:r>
              <a:rPr lang="en-US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leveraging their high-traffic website to boost revenue and advertiser satisfaction.</a:t>
            </a:r>
            <a:endParaRPr i="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4" name="Google Shape;94;p2"/>
          <p:cNvPicPr preferRelativeResize="0"/>
          <p:nvPr/>
        </p:nvPicPr>
        <p:blipFill rotWithShape="1">
          <a:blip r:embed="rId4">
            <a:alphaModFix/>
          </a:blip>
          <a:srcRect b="349" l="28582" r="7331" t="-350"/>
          <a:stretch/>
        </p:blipFill>
        <p:spPr>
          <a:xfrm>
            <a:off x="8050925" y="272425"/>
            <a:ext cx="3854147" cy="6313150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10860000" dist="95250">
              <a:srgbClr val="000000">
                <a:alpha val="27000"/>
              </a:srgbClr>
            </a:outerShdw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3"/>
          <p:cNvPicPr preferRelativeResize="0"/>
          <p:nvPr/>
        </p:nvPicPr>
        <p:blipFill rotWithShape="1">
          <a:blip r:embed="rId3">
            <a:alphaModFix amt="24000"/>
          </a:blip>
          <a:srcRect b="6447" l="-877" r="0" t="8380"/>
          <a:stretch/>
        </p:blipFill>
        <p:spPr>
          <a:xfrm>
            <a:off x="-53725" y="26200"/>
            <a:ext cx="12299426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3"/>
          <p:cNvSpPr txBox="1"/>
          <p:nvPr/>
        </p:nvSpPr>
        <p:spPr>
          <a:xfrm>
            <a:off x="4873625" y="652898"/>
            <a:ext cx="61533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600" u="none" cap="none" strike="noStrike">
                <a:solidFill>
                  <a:srgbClr val="DF006E"/>
                </a:solidFill>
                <a:latin typeface="Montserrat"/>
                <a:ea typeface="Montserrat"/>
                <a:cs typeface="Montserrat"/>
                <a:sym typeface="Montserrat"/>
              </a:rPr>
              <a:t>Problem Statement and Project Objectives</a:t>
            </a:r>
            <a:endParaRPr b="1" sz="36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1" name="Google Shape;101;p3"/>
          <p:cNvSpPr txBox="1"/>
          <p:nvPr/>
        </p:nvSpPr>
        <p:spPr>
          <a:xfrm>
            <a:off x="4873625" y="2050675"/>
            <a:ext cx="6773100" cy="39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Jambojet seeks to maximize revenue and improve advertiser satisfaction by optimizing ad spaces.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Challenges include unpredictable web traffic patterns, affecting effective ad placement and leading to revenue loss and lower advertiser satisfaction.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Montserrat"/>
              <a:buChar char="•"/>
            </a:pPr>
            <a:r>
              <a:rPr lang="en-US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This project focuses on revolutionizing ad placement through </a:t>
            </a:r>
            <a:r>
              <a:rPr b="1" lang="en-US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Advanced Time Series Forecasting.</a:t>
            </a:r>
            <a:endParaRPr b="1"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Montserrat"/>
              <a:buChar char="•"/>
            </a:pPr>
            <a:r>
              <a:rPr lang="en-US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This approach will enhance Jambojet's platform competitiveness and contribute to the broader industry's shift towards </a:t>
            </a:r>
            <a:r>
              <a:rPr b="1" lang="en-US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efficient online advertising solutions.</a:t>
            </a:r>
            <a:endParaRPr b="1"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79400" lvl="0" marL="28575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Medium"/>
              <a:buChar char="•"/>
            </a:pPr>
            <a:r>
              <a:t/>
            </a:r>
            <a:endParaRPr sz="18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102" name="Google Shape;102;p3"/>
          <p:cNvPicPr preferRelativeResize="0"/>
          <p:nvPr/>
        </p:nvPicPr>
        <p:blipFill rotWithShape="1">
          <a:blip r:embed="rId4">
            <a:alphaModFix/>
          </a:blip>
          <a:srcRect b="0" l="5689" r="5689" t="13224"/>
          <a:stretch/>
        </p:blipFill>
        <p:spPr>
          <a:xfrm>
            <a:off x="-138575" y="-125450"/>
            <a:ext cx="4754002" cy="698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4"/>
          <p:cNvPicPr preferRelativeResize="0"/>
          <p:nvPr/>
        </p:nvPicPr>
        <p:blipFill rotWithShape="1">
          <a:blip r:embed="rId3">
            <a:alphaModFix amt="24000"/>
          </a:blip>
          <a:srcRect b="6447" l="-877" r="0" t="8380"/>
          <a:stretch/>
        </p:blipFill>
        <p:spPr>
          <a:xfrm>
            <a:off x="-53725" y="0"/>
            <a:ext cx="12299426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4"/>
          <p:cNvSpPr txBox="1"/>
          <p:nvPr/>
        </p:nvSpPr>
        <p:spPr>
          <a:xfrm>
            <a:off x="1297550" y="1102575"/>
            <a:ext cx="9309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600" u="none" cap="none" strike="noStrike">
                <a:solidFill>
                  <a:srgbClr val="DF006E"/>
                </a:solidFill>
                <a:latin typeface="Montserrat"/>
                <a:ea typeface="Montserrat"/>
                <a:cs typeface="Montserrat"/>
                <a:sym typeface="Montserrat"/>
              </a:rPr>
              <a:t>Data Collection and</a:t>
            </a:r>
            <a:r>
              <a:rPr b="1" lang="en-US" sz="3600">
                <a:solidFill>
                  <a:srgbClr val="DF006E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i="0" lang="en-US" sz="3600" u="none" cap="none" strike="noStrike">
                <a:solidFill>
                  <a:srgbClr val="DF006E"/>
                </a:solidFill>
                <a:latin typeface="Montserrat"/>
                <a:ea typeface="Montserrat"/>
                <a:cs typeface="Montserrat"/>
                <a:sym typeface="Montserrat"/>
              </a:rPr>
              <a:t>Understanding</a:t>
            </a:r>
            <a:endParaRPr b="1" sz="36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9" name="Google Shape;109;p4"/>
          <p:cNvSpPr txBox="1"/>
          <p:nvPr/>
        </p:nvSpPr>
        <p:spPr>
          <a:xfrm>
            <a:off x="1189050" y="2046800"/>
            <a:ext cx="9944100" cy="272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ontserrat"/>
              <a:buChar char="•"/>
            </a:pPr>
            <a:r>
              <a:rPr i="0" lang="en-US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The dataset used simulates the web traffic behaviors of websites such as </a:t>
            </a:r>
            <a:r>
              <a:rPr i="0" lang="en-US" sz="1800" u="sng" cap="none" strike="noStrike">
                <a:solidFill>
                  <a:srgbClr val="DF006E"/>
                </a:solid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www.jambojet.com</a:t>
            </a:r>
            <a:r>
              <a:rPr i="0" lang="en-US" sz="1800" u="none" cap="none" strike="noStrike">
                <a:solidFill>
                  <a:srgbClr val="DF006E"/>
                </a:solidFill>
                <a:latin typeface="Montserrat"/>
                <a:ea typeface="Montserrat"/>
                <a:cs typeface="Montserrat"/>
                <a:sym typeface="Montserrat"/>
              </a:rPr>
              <a:t>. </a:t>
            </a:r>
            <a:r>
              <a:rPr lang="en-US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real-time time series data can be scrapped from </a:t>
            </a:r>
            <a:r>
              <a:rPr b="1" lang="en-US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Google Analytics</a:t>
            </a:r>
            <a:endParaRPr b="1"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85750" lvl="0" marL="28575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ontserrat"/>
              <a:buChar char="•"/>
            </a:pPr>
            <a:r>
              <a:rPr i="0" lang="en-US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It considers their </a:t>
            </a:r>
            <a:r>
              <a:rPr b="1" i="0" lang="en-US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marketing campaigns, travel restrictions, </a:t>
            </a:r>
            <a:r>
              <a:rPr i="0" lang="en-US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and other industry factors that may influence web traffic.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285750" lvl="0" marL="28575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ontserrat"/>
              <a:buChar char="•"/>
            </a:pPr>
            <a:r>
              <a:rPr i="0" lang="en-US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The dataset consists of </a:t>
            </a:r>
            <a:r>
              <a:rPr b="1" i="0" lang="en-US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total users </a:t>
            </a:r>
            <a:r>
              <a:rPr i="0" lang="en-US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('Simulated_Users') and </a:t>
            </a:r>
            <a:r>
              <a:rPr b="1" i="0" lang="en-US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new users</a:t>
            </a:r>
            <a:r>
              <a:rPr i="0" lang="en-US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('Simulated_New_Users') per day, sourced from Google Analytics.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285750" lvl="0" marL="28575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ontserrat"/>
              <a:buChar char="•"/>
            </a:pPr>
            <a:r>
              <a:rPr i="0" lang="en-US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It captures daily fluctuations in user engagement, essential for precise forecasting and ad optimization.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10" name="Google Shape;110;p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643600" y="4768100"/>
            <a:ext cx="3068975" cy="1692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5"/>
          <p:cNvPicPr preferRelativeResize="0"/>
          <p:nvPr/>
        </p:nvPicPr>
        <p:blipFill rotWithShape="1">
          <a:blip r:embed="rId3">
            <a:alphaModFix amt="24000"/>
          </a:blip>
          <a:srcRect b="6447" l="-877" r="0" t="8380"/>
          <a:stretch/>
        </p:blipFill>
        <p:spPr>
          <a:xfrm>
            <a:off x="-53712" y="0"/>
            <a:ext cx="12299426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5"/>
          <p:cNvSpPr/>
          <p:nvPr/>
        </p:nvSpPr>
        <p:spPr>
          <a:xfrm>
            <a:off x="0" y="0"/>
            <a:ext cx="2419500" cy="6858000"/>
          </a:xfrm>
          <a:prstGeom prst="rect">
            <a:avLst/>
          </a:prstGeom>
          <a:solidFill>
            <a:srgbClr val="DF006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p5"/>
          <p:cNvSpPr txBox="1"/>
          <p:nvPr/>
        </p:nvSpPr>
        <p:spPr>
          <a:xfrm>
            <a:off x="5897703" y="1914026"/>
            <a:ext cx="5599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600" u="none" cap="none" strike="noStrike">
                <a:solidFill>
                  <a:srgbClr val="DF006E"/>
                </a:solidFill>
                <a:latin typeface="Montserrat"/>
                <a:ea typeface="Montserrat"/>
                <a:cs typeface="Montserrat"/>
                <a:sym typeface="Montserrat"/>
              </a:rPr>
              <a:t>Success Criteria</a:t>
            </a:r>
            <a:endParaRPr b="1" sz="36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8" name="Google Shape;118;p5"/>
          <p:cNvSpPr txBox="1"/>
          <p:nvPr/>
        </p:nvSpPr>
        <p:spPr>
          <a:xfrm>
            <a:off x="5595750" y="2630875"/>
            <a:ext cx="6203400" cy="24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79400" lvl="0" marL="28575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i="0" lang="en-US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Root Mean Squared Error (RMSE) is used to evaluate the accuracy of our time series forecasting models, specifically focusing on predicting daily total users and new users.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279400" lvl="0" marL="28575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i="0" lang="en-US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Achieving a low RMSE aligns with the broader goal of contributing to the sustainable development of Jambojet's online advertising ecosystem.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19" name="Google Shape;119;p5"/>
          <p:cNvPicPr preferRelativeResize="0"/>
          <p:nvPr/>
        </p:nvPicPr>
        <p:blipFill rotWithShape="1">
          <a:blip r:embed="rId4">
            <a:alphaModFix/>
          </a:blip>
          <a:srcRect b="0" l="39639" r="15876" t="4278"/>
          <a:stretch/>
        </p:blipFill>
        <p:spPr>
          <a:xfrm>
            <a:off x="301625" y="441325"/>
            <a:ext cx="4270377" cy="6124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5"/>
          <p:cNvPicPr preferRelativeResize="0"/>
          <p:nvPr/>
        </p:nvPicPr>
        <p:blipFill rotWithShape="1">
          <a:blip r:embed="rId5">
            <a:alphaModFix/>
          </a:blip>
          <a:srcRect b="0" l="39459" r="7439" t="0"/>
          <a:stretch/>
        </p:blipFill>
        <p:spPr>
          <a:xfrm>
            <a:off x="301625" y="441325"/>
            <a:ext cx="4886748" cy="6124075"/>
          </a:xfrm>
          <a:prstGeom prst="rect">
            <a:avLst/>
          </a:prstGeom>
          <a:noFill/>
          <a:ln>
            <a:noFill/>
          </a:ln>
          <a:effectLst>
            <a:outerShdw blurRad="171450" rotWithShape="0" algn="bl" dir="3180000" dist="123825">
              <a:srgbClr val="000000">
                <a:alpha val="34000"/>
              </a:srgbClr>
            </a:outerShdw>
          </a:effec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6"/>
          <p:cNvSpPr txBox="1"/>
          <p:nvPr/>
        </p:nvSpPr>
        <p:spPr>
          <a:xfrm>
            <a:off x="326148" y="188525"/>
            <a:ext cx="5571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lang="en-US" sz="3000">
                <a:solidFill>
                  <a:srgbClr val="DF006E"/>
                </a:solidFill>
                <a:latin typeface="Montserrat"/>
                <a:ea typeface="Montserrat"/>
                <a:cs typeface="Montserrat"/>
                <a:sym typeface="Montserrat"/>
              </a:rPr>
              <a:t>Baseline Model</a:t>
            </a:r>
            <a:endParaRPr b="1" i="0" sz="3000" u="none" cap="none" strike="noStrike">
              <a:solidFill>
                <a:srgbClr val="DF006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6" name="Google Shape;126;p6"/>
          <p:cNvSpPr txBox="1"/>
          <p:nvPr/>
        </p:nvSpPr>
        <p:spPr>
          <a:xfrm>
            <a:off x="768600" y="6169150"/>
            <a:ext cx="46971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127" name="Google Shape;127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526" y="959200"/>
            <a:ext cx="8400350" cy="579495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6"/>
          <p:cNvSpPr/>
          <p:nvPr/>
        </p:nvSpPr>
        <p:spPr>
          <a:xfrm>
            <a:off x="8768250" y="-3850"/>
            <a:ext cx="3588000" cy="6947700"/>
          </a:xfrm>
          <a:prstGeom prst="rect">
            <a:avLst/>
          </a:prstGeom>
          <a:solidFill>
            <a:srgbClr val="94209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6"/>
          <p:cNvSpPr txBox="1"/>
          <p:nvPr/>
        </p:nvSpPr>
        <p:spPr>
          <a:xfrm>
            <a:off x="9004800" y="2377050"/>
            <a:ext cx="3114900" cy="21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Arima</a:t>
            </a:r>
            <a:r>
              <a:rPr lang="en-US" sz="2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Model: </a:t>
            </a:r>
            <a:endParaRPr sz="2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FFDD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RMSE: 0.5976628</a:t>
            </a:r>
            <a:endParaRPr sz="2500">
              <a:solidFill>
                <a:srgbClr val="FFDD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solidFill>
                <a:srgbClr val="FFDD00"/>
              </a:solidFill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5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The RMSE is relatively low, but not the lowest among the models presented.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b3fbce1b3c_0_45"/>
          <p:cNvSpPr txBox="1"/>
          <p:nvPr/>
        </p:nvSpPr>
        <p:spPr>
          <a:xfrm>
            <a:off x="768600" y="6169150"/>
            <a:ext cx="46971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35" name="Google Shape;135;g2b3fbce1b3c_0_45"/>
          <p:cNvSpPr/>
          <p:nvPr/>
        </p:nvSpPr>
        <p:spPr>
          <a:xfrm>
            <a:off x="8768250" y="-3850"/>
            <a:ext cx="3588000" cy="6947700"/>
          </a:xfrm>
          <a:prstGeom prst="rect">
            <a:avLst/>
          </a:prstGeom>
          <a:solidFill>
            <a:srgbClr val="94209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g2b3fbce1b3c_0_45"/>
          <p:cNvSpPr txBox="1"/>
          <p:nvPr/>
        </p:nvSpPr>
        <p:spPr>
          <a:xfrm>
            <a:off x="9004800" y="2026350"/>
            <a:ext cx="3114900" cy="28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Sarima</a:t>
            </a:r>
            <a:r>
              <a:rPr lang="en-US" sz="2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Model: </a:t>
            </a:r>
            <a:endParaRPr sz="2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FFDD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RMSE: </a:t>
            </a:r>
            <a:r>
              <a:rPr lang="en-US" sz="2500">
                <a:solidFill>
                  <a:srgbClr val="FFDD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0.327229</a:t>
            </a:r>
            <a:endParaRPr sz="2500">
              <a:solidFill>
                <a:srgbClr val="FFDD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rgbClr val="FFDD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This model is a SARIMA model, which extends ARIMA by adding seasonal components.</a:t>
            </a:r>
            <a:endParaRPr sz="12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10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The RMSE for this model is lower suggesting that the model is a good fit to the data.</a:t>
            </a:r>
            <a:endParaRPr/>
          </a:p>
        </p:txBody>
      </p:sp>
      <p:pic>
        <p:nvPicPr>
          <p:cNvPr id="137" name="Google Shape;137;g2b3fbce1b3c_0_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3775" y="991575"/>
            <a:ext cx="8481374" cy="487485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g2b3fbce1b3c_0_45"/>
          <p:cNvSpPr txBox="1"/>
          <p:nvPr/>
        </p:nvSpPr>
        <p:spPr>
          <a:xfrm>
            <a:off x="530050" y="228350"/>
            <a:ext cx="5082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DF006E"/>
                </a:solidFill>
                <a:latin typeface="Montserrat"/>
                <a:ea typeface="Montserrat"/>
                <a:cs typeface="Montserrat"/>
                <a:sym typeface="Montserrat"/>
              </a:rPr>
              <a:t>Model 4</a:t>
            </a:r>
            <a:endParaRPr b="1" sz="3000">
              <a:solidFill>
                <a:srgbClr val="DF006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b3fbce1b3c_0_53"/>
          <p:cNvSpPr txBox="1"/>
          <p:nvPr/>
        </p:nvSpPr>
        <p:spPr>
          <a:xfrm>
            <a:off x="768600" y="6169150"/>
            <a:ext cx="46971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44" name="Google Shape;144;g2b3fbce1b3c_0_53"/>
          <p:cNvSpPr/>
          <p:nvPr/>
        </p:nvSpPr>
        <p:spPr>
          <a:xfrm>
            <a:off x="8768250" y="-3850"/>
            <a:ext cx="3588000" cy="6947700"/>
          </a:xfrm>
          <a:prstGeom prst="rect">
            <a:avLst/>
          </a:prstGeom>
          <a:solidFill>
            <a:srgbClr val="DF006E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g2b3fbce1b3c_0_53"/>
          <p:cNvSpPr txBox="1"/>
          <p:nvPr/>
        </p:nvSpPr>
        <p:spPr>
          <a:xfrm>
            <a:off x="9110725" y="2418050"/>
            <a:ext cx="3114900" cy="28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Facebook Prophet:</a:t>
            </a:r>
            <a:endParaRPr sz="23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FFDD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RMSE: </a:t>
            </a:r>
            <a:r>
              <a:rPr lang="en-US" sz="2500">
                <a:solidFill>
                  <a:srgbClr val="FFDD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0.2965632</a:t>
            </a:r>
            <a:endParaRPr sz="2500">
              <a:solidFill>
                <a:srgbClr val="FFDD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rgbClr val="FFDD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This is a an open-source forecasting tool developed by </a:t>
            </a:r>
            <a:r>
              <a:rPr b="1" lang="en-US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Facebook's Core Data Science team. </a:t>
            </a:r>
            <a:endParaRPr b="1"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The RMSE is the lowest of the other models suggesting that it had the  best fit to the data.</a:t>
            </a:r>
            <a:endParaRPr sz="26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6" name="Google Shape;146;g2b3fbce1b3c_0_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400" y="964050"/>
            <a:ext cx="8463451" cy="4929889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g2b3fbce1b3c_0_53"/>
          <p:cNvSpPr txBox="1"/>
          <p:nvPr/>
        </p:nvSpPr>
        <p:spPr>
          <a:xfrm>
            <a:off x="479425" y="276775"/>
            <a:ext cx="4927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DF006E"/>
                </a:solidFill>
                <a:latin typeface="Montserrat"/>
                <a:ea typeface="Montserrat"/>
                <a:cs typeface="Montserrat"/>
                <a:sym typeface="Montserrat"/>
              </a:rPr>
              <a:t>Best Performing</a:t>
            </a:r>
            <a:r>
              <a:rPr b="1" lang="en-US" sz="3000">
                <a:solidFill>
                  <a:srgbClr val="DF006E"/>
                </a:solidFill>
                <a:latin typeface="Montserrat"/>
                <a:ea typeface="Montserrat"/>
                <a:cs typeface="Montserrat"/>
                <a:sym typeface="Montserrat"/>
              </a:rPr>
              <a:t> Model</a:t>
            </a:r>
            <a:endParaRPr b="1" sz="3000">
              <a:solidFill>
                <a:srgbClr val="DF006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F006E"/>
        </a:solid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9"/>
          <p:cNvSpPr/>
          <p:nvPr/>
        </p:nvSpPr>
        <p:spPr>
          <a:xfrm>
            <a:off x="-6075" y="6112075"/>
            <a:ext cx="12272700" cy="791100"/>
          </a:xfrm>
          <a:prstGeom prst="rect">
            <a:avLst/>
          </a:prstGeom>
          <a:solidFill>
            <a:srgbClr val="FFDD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9"/>
          <p:cNvSpPr txBox="1"/>
          <p:nvPr/>
        </p:nvSpPr>
        <p:spPr>
          <a:xfrm>
            <a:off x="479425" y="302725"/>
            <a:ext cx="37107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i="0" lang="en-US" sz="3600" u="none" cap="none" strike="noStrike">
                <a:solidFill>
                  <a:srgbClr val="FFDD00"/>
                </a:solidFill>
                <a:latin typeface="Montserrat"/>
                <a:ea typeface="Montserrat"/>
                <a:cs typeface="Montserrat"/>
                <a:sym typeface="Montserrat"/>
              </a:rPr>
              <a:t>Conclusion</a:t>
            </a:r>
            <a:endParaRPr b="1" i="0" sz="3600" u="none" cap="none" strike="noStrike">
              <a:solidFill>
                <a:srgbClr val="FFDD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4" name="Google Shape;154;p9"/>
          <p:cNvSpPr txBox="1"/>
          <p:nvPr/>
        </p:nvSpPr>
        <p:spPr>
          <a:xfrm>
            <a:off x="385325" y="1304925"/>
            <a:ext cx="11327400" cy="46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5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In conclusion, the evaluation of the different time series models applied to the dataset provides valuable insights into their performance.</a:t>
            </a:r>
            <a:endParaRPr sz="155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7025" lvl="0" marL="45720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1550"/>
              <a:buFont typeface="Montserrat"/>
              <a:buChar char="●"/>
            </a:pPr>
            <a:r>
              <a:rPr b="1" lang="en-US" sz="155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While the PMDARIMA model (Model 3) offers a competitive RMSE close to that of SARIMA, </a:t>
            </a:r>
            <a:r>
              <a:rPr lang="en-US" sz="155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its advantage lies in the automatic selection of model parameters, showcasing the effectiveness of the pmdarima package. </a:t>
            </a:r>
            <a:endParaRPr sz="155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-US" sz="155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The ARIMA models (Models 1 and 2) also provide reasonable predictive capabilities, with Model 2, incorporating differencing, outperforming Model </a:t>
            </a:r>
            <a:r>
              <a:rPr lang="en-US" sz="155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r>
              <a:rPr lang="en-US" sz="155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55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155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7025" lvl="0" marL="45720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1550"/>
              <a:buFont typeface="Montserrat"/>
              <a:buChar char="●"/>
            </a:pPr>
            <a:r>
              <a:rPr lang="en-US" sz="155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Considering the RMSE values, the </a:t>
            </a:r>
            <a:r>
              <a:rPr b="1" lang="en-US" sz="155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Facebook Prophet model (Model 5) </a:t>
            </a:r>
            <a:r>
              <a:rPr lang="en-US" sz="155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stands out as the most accurate among the evaluated models. </a:t>
            </a:r>
            <a:r>
              <a:rPr b="1" lang="en-US" sz="155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Its lower RMSE suggests that Prophet is well-suited</a:t>
            </a:r>
            <a:r>
              <a:rPr lang="en-US" sz="155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for forecasting the simulated user data in this particular scenario. It outperforms the traditional ARIMA and SARIMA models, as well as the auto_arima approach.</a:t>
            </a:r>
            <a:endParaRPr sz="155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t/>
            </a:r>
            <a:endParaRPr sz="17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